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68" r:id="rId6"/>
    <p:sldId id="281" r:id="rId7"/>
    <p:sldId id="282" r:id="rId8"/>
    <p:sldId id="283" r:id="rId9"/>
    <p:sldId id="284" r:id="rId10"/>
    <p:sldId id="285" r:id="rId11"/>
    <p:sldId id="287" r:id="rId12"/>
    <p:sldId id="296" r:id="rId13"/>
    <p:sldId id="297" r:id="rId14"/>
    <p:sldId id="300" r:id="rId15"/>
    <p:sldId id="288" r:id="rId16"/>
    <p:sldId id="298" r:id="rId17"/>
    <p:sldId id="289" r:id="rId18"/>
    <p:sldId id="290" r:id="rId19"/>
    <p:sldId id="286" r:id="rId20"/>
    <p:sldId id="291" r:id="rId21"/>
    <p:sldId id="299" r:id="rId22"/>
    <p:sldId id="295" r:id="rId23"/>
    <p:sldId id="267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6">
          <p15:clr>
            <a:srgbClr val="A4A3A4"/>
          </p15:clr>
        </p15:guide>
        <p15:guide id="2" pos="28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s+M9w7OmorCi/d1u7Xran5euG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512131-5386-4387-BE4A-E8451761FD1F}" v="124" dt="2023-02-02T20:40:22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253" y="48"/>
      </p:cViewPr>
      <p:guideLst>
        <p:guide orient="horz" pos="1596"/>
        <p:guide pos="2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80695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327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3565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7529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PRESENTER NOTES: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vision and brand promise for Stryten Energy is: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solve the world’s most pressing energy challenges. 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 the most trusted energy partner.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bring endless energy to everything we do.</a:t>
            </a:r>
            <a:endParaRPr b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Our vision is our promise to keep growing and challenging the status quo to deliver top-performing energy solutions for today and tomorrow.</a:t>
            </a:r>
            <a:br>
              <a:rPr lang="en-US"/>
            </a:br>
            <a:endParaRPr sz="1200" b="1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">
  <p:cSld name="Title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9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93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608540"/>
            <a:ext cx="2850750" cy="437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No Bkgd">
  <p:cSld name="Image &amp; Text No Bkg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4"/>
          <p:cNvSpPr txBox="1">
            <a:spLocks noGrp="1"/>
          </p:cNvSpPr>
          <p:nvPr>
            <p:ph type="sldNum" idx="12"/>
          </p:nvPr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64"/>
          <p:cNvSpPr txBox="1">
            <a:spLocks noGrp="1"/>
          </p:cNvSpPr>
          <p:nvPr>
            <p:ph type="dt" idx="10"/>
          </p:nvPr>
        </p:nvSpPr>
        <p:spPr>
          <a:xfrm>
            <a:off x="7534703" y="4832862"/>
            <a:ext cx="10890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4"/>
          <p:cNvSpPr txBox="1">
            <a:spLocks noGrp="1"/>
          </p:cNvSpPr>
          <p:nvPr>
            <p:ph type="title"/>
          </p:nvPr>
        </p:nvSpPr>
        <p:spPr>
          <a:xfrm>
            <a:off x="457200" y="55102"/>
            <a:ext cx="82296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1" y="4776826"/>
            <a:ext cx="1504684" cy="23093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4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4"/>
          <p:cNvSpPr>
            <a:spLocks noGrp="1"/>
          </p:cNvSpPr>
          <p:nvPr>
            <p:ph type="pic" idx="2"/>
          </p:nvPr>
        </p:nvSpPr>
        <p:spPr>
          <a:xfrm>
            <a:off x="458418" y="1123950"/>
            <a:ext cx="4037382" cy="3543076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64"/>
          <p:cNvSpPr txBox="1">
            <a:spLocks noGrp="1"/>
          </p:cNvSpPr>
          <p:nvPr>
            <p:ph type="body" idx="1"/>
          </p:nvPr>
        </p:nvSpPr>
        <p:spPr>
          <a:xfrm>
            <a:off x="4648200" y="1123950"/>
            <a:ext cx="4038600" cy="3543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rgbClr val="00B2A9"/>
              </a:buClr>
              <a:buSzPts val="2000"/>
              <a:buFont typeface="Arial"/>
              <a:buChar char="•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Bkgd 2">
  <p:cSld name="Image &amp; Text Bkgd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5"/>
          <p:cNvSpPr txBox="1">
            <a:spLocks noGrp="1"/>
          </p:cNvSpPr>
          <p:nvPr>
            <p:ph type="sldNum" idx="12"/>
          </p:nvPr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65"/>
          <p:cNvSpPr txBox="1">
            <a:spLocks noGrp="1"/>
          </p:cNvSpPr>
          <p:nvPr>
            <p:ph type="dt" idx="10"/>
          </p:nvPr>
        </p:nvSpPr>
        <p:spPr>
          <a:xfrm>
            <a:off x="7534703" y="4832862"/>
            <a:ext cx="10890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65"/>
          <p:cNvSpPr txBox="1">
            <a:spLocks noGrp="1"/>
          </p:cNvSpPr>
          <p:nvPr>
            <p:ph type="title"/>
          </p:nvPr>
        </p:nvSpPr>
        <p:spPr>
          <a:xfrm>
            <a:off x="457200" y="55102"/>
            <a:ext cx="82296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5"/>
          <p:cNvSpPr txBox="1">
            <a:spLocks noGrp="1"/>
          </p:cNvSpPr>
          <p:nvPr>
            <p:ph type="body" idx="1"/>
          </p:nvPr>
        </p:nvSpPr>
        <p:spPr>
          <a:xfrm>
            <a:off x="4653077" y="1121431"/>
            <a:ext cx="4038600" cy="3543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rgbClr val="00B2A9"/>
              </a:buClr>
              <a:buSzPts val="2000"/>
              <a:buFont typeface="Arial"/>
              <a:buChar char="•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6" name="Google Shape;146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1" y="4776826"/>
            <a:ext cx="1504684" cy="23093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5"/>
          <p:cNvSpPr>
            <a:spLocks noGrp="1"/>
          </p:cNvSpPr>
          <p:nvPr>
            <p:ph type="pic" idx="2"/>
          </p:nvPr>
        </p:nvSpPr>
        <p:spPr>
          <a:xfrm>
            <a:off x="458418" y="1123950"/>
            <a:ext cx="4037382" cy="354307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Content No Bkgd">
  <p:cSld name="Header Content No Bkgd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6"/>
          <p:cNvSpPr txBox="1">
            <a:spLocks noGrp="1"/>
          </p:cNvSpPr>
          <p:nvPr>
            <p:ph type="sldNum" idx="12"/>
          </p:nvPr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66"/>
          <p:cNvSpPr txBox="1">
            <a:spLocks noGrp="1"/>
          </p:cNvSpPr>
          <p:nvPr>
            <p:ph type="dt" idx="10"/>
          </p:nvPr>
        </p:nvSpPr>
        <p:spPr>
          <a:xfrm>
            <a:off x="7534703" y="4832862"/>
            <a:ext cx="10890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66"/>
          <p:cNvSpPr txBox="1">
            <a:spLocks noGrp="1"/>
          </p:cNvSpPr>
          <p:nvPr>
            <p:ph type="title"/>
          </p:nvPr>
        </p:nvSpPr>
        <p:spPr>
          <a:xfrm>
            <a:off x="457200" y="58523"/>
            <a:ext cx="8229600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ts val="2800"/>
              <a:buFont typeface="Calibri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2" name="Google Shape;152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1" y="4776826"/>
            <a:ext cx="1504684" cy="23093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Content 2">
  <p:cSld name="Header Content 2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7"/>
          <p:cNvSpPr txBox="1">
            <a:spLocks noGrp="1"/>
          </p:cNvSpPr>
          <p:nvPr>
            <p:ph type="sldNum" idx="12"/>
          </p:nvPr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67"/>
          <p:cNvSpPr txBox="1">
            <a:spLocks noGrp="1"/>
          </p:cNvSpPr>
          <p:nvPr>
            <p:ph type="dt" idx="10"/>
          </p:nvPr>
        </p:nvSpPr>
        <p:spPr>
          <a:xfrm>
            <a:off x="7534703" y="4832862"/>
            <a:ext cx="10890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67"/>
          <p:cNvSpPr txBox="1">
            <a:spLocks noGrp="1"/>
          </p:cNvSpPr>
          <p:nvPr>
            <p:ph type="title"/>
          </p:nvPr>
        </p:nvSpPr>
        <p:spPr>
          <a:xfrm>
            <a:off x="457200" y="58523"/>
            <a:ext cx="8229600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9" name="Google Shape;159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1" y="4776826"/>
            <a:ext cx="1504684" cy="230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Content 3">
  <p:cSld name="Header Content 3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8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8"/>
          <p:cNvSpPr txBox="1">
            <a:spLocks noGrp="1"/>
          </p:cNvSpPr>
          <p:nvPr>
            <p:ph type="title"/>
          </p:nvPr>
        </p:nvSpPr>
        <p:spPr>
          <a:xfrm>
            <a:off x="457200" y="58523"/>
            <a:ext cx="8229600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8"/>
          <p:cNvSpPr txBox="1">
            <a:spLocks noGrp="1"/>
          </p:cNvSpPr>
          <p:nvPr>
            <p:ph type="sldNum" idx="12"/>
          </p:nvPr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68"/>
          <p:cNvSpPr txBox="1">
            <a:spLocks noGrp="1"/>
          </p:cNvSpPr>
          <p:nvPr>
            <p:ph type="dt" idx="10"/>
          </p:nvPr>
        </p:nvSpPr>
        <p:spPr>
          <a:xfrm>
            <a:off x="7534703" y="4832862"/>
            <a:ext cx="10890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5" name="Google Shape;165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1" y="4776826"/>
            <a:ext cx="1504684" cy="230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opt 2">
  <p:cSld name="Agenda opt 2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9"/>
          <p:cNvSpPr txBox="1">
            <a:spLocks noGrp="1"/>
          </p:cNvSpPr>
          <p:nvPr>
            <p:ph type="title"/>
          </p:nvPr>
        </p:nvSpPr>
        <p:spPr>
          <a:xfrm>
            <a:off x="457200" y="55102"/>
            <a:ext cx="82296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ts val="44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69"/>
          <p:cNvSpPr txBox="1">
            <a:spLocks noGrp="1"/>
          </p:cNvSpPr>
          <p:nvPr>
            <p:ph type="sldNum" idx="12"/>
          </p:nvPr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69"/>
          <p:cNvSpPr txBox="1">
            <a:spLocks noGrp="1"/>
          </p:cNvSpPr>
          <p:nvPr>
            <p:ph type="dt" idx="10"/>
          </p:nvPr>
        </p:nvSpPr>
        <p:spPr>
          <a:xfrm>
            <a:off x="7534703" y="4832862"/>
            <a:ext cx="10890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1" name="Google Shape;171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1" y="4776826"/>
            <a:ext cx="1504684" cy="23093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9"/>
          <p:cNvSpPr txBox="1">
            <a:spLocks noGrp="1"/>
          </p:cNvSpPr>
          <p:nvPr>
            <p:ph type="body" idx="1"/>
          </p:nvPr>
        </p:nvSpPr>
        <p:spPr>
          <a:xfrm>
            <a:off x="457201" y="1123949"/>
            <a:ext cx="8229597" cy="328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ark bkgd 1">
  <p:cSld name="Content Dark bkgd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0"/>
          <p:cNvSpPr txBox="1"/>
          <p:nvPr/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0"/>
          <p:cNvSpPr txBox="1"/>
          <p:nvPr/>
        </p:nvSpPr>
        <p:spPr>
          <a:xfrm>
            <a:off x="7534703" y="4832862"/>
            <a:ext cx="10890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4/22/2022</a:t>
            </a: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00AFA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70"/>
          <p:cNvSpPr txBox="1">
            <a:spLocks noGrp="1"/>
          </p:cNvSpPr>
          <p:nvPr>
            <p:ph type="title"/>
          </p:nvPr>
        </p:nvSpPr>
        <p:spPr>
          <a:xfrm>
            <a:off x="457200" y="91677"/>
            <a:ext cx="82296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ts val="3000"/>
              <a:buFont typeface="Calibri"/>
              <a:buNone/>
              <a:defRPr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79" name="Google Shape;179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224" y="4776826"/>
            <a:ext cx="1501242" cy="229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ntent">
  <p:cSld name="Blank Conte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0" y="1339"/>
            <a:ext cx="9139239" cy="514082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1"/>
          <p:cNvSpPr txBox="1">
            <a:spLocks noGrp="1"/>
          </p:cNvSpPr>
          <p:nvPr>
            <p:ph type="sldNum" idx="12"/>
          </p:nvPr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71"/>
          <p:cNvSpPr txBox="1">
            <a:spLocks noGrp="1"/>
          </p:cNvSpPr>
          <p:nvPr>
            <p:ph type="dt" idx="10"/>
          </p:nvPr>
        </p:nvSpPr>
        <p:spPr>
          <a:xfrm>
            <a:off x="7534703" y="4832862"/>
            <a:ext cx="10890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4" name="Google Shape;184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1" y="4776826"/>
            <a:ext cx="1504684" cy="230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Format">
  <p:cSld name="1_Blank Forma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>
            <a:spLocks noGrp="1"/>
          </p:cNvSpPr>
          <p:nvPr>
            <p:ph type="sldNum" idx="12"/>
          </p:nvPr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7534703" y="4832862"/>
            <a:ext cx="10890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1_Divider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2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4616786"/>
            <a:ext cx="2003754" cy="30634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2"/>
          <p:cNvSpPr txBox="1"/>
          <p:nvPr/>
        </p:nvSpPr>
        <p:spPr>
          <a:xfrm>
            <a:off x="4610100" y="2434709"/>
            <a:ext cx="3429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2"/>
          <p:cNvSpPr txBox="1">
            <a:spLocks noGrp="1"/>
          </p:cNvSpPr>
          <p:nvPr>
            <p:ph type="title"/>
          </p:nvPr>
        </p:nvSpPr>
        <p:spPr>
          <a:xfrm>
            <a:off x="533400" y="1123950"/>
            <a:ext cx="7696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1"/>
          </p:nvPr>
        </p:nvSpPr>
        <p:spPr>
          <a:xfrm>
            <a:off x="533400" y="2599544"/>
            <a:ext cx="7696199" cy="88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>
                <a:solidFill>
                  <a:srgbClr val="00AF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7534703" y="4832862"/>
            <a:ext cx="10890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Text No Bkgd">
  <p:cSld name="Text &amp; Text No Bkgd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5"/>
          <p:cNvSpPr txBox="1">
            <a:spLocks noGrp="1"/>
          </p:cNvSpPr>
          <p:nvPr>
            <p:ph type="sldNum" idx="12"/>
          </p:nvPr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55"/>
          <p:cNvSpPr txBox="1">
            <a:spLocks noGrp="1"/>
          </p:cNvSpPr>
          <p:nvPr>
            <p:ph type="dt" idx="10"/>
          </p:nvPr>
        </p:nvSpPr>
        <p:spPr>
          <a:xfrm>
            <a:off x="7534703" y="4832862"/>
            <a:ext cx="10890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5"/>
          <p:cNvSpPr txBox="1">
            <a:spLocks noGrp="1"/>
          </p:cNvSpPr>
          <p:nvPr>
            <p:ph type="title"/>
          </p:nvPr>
        </p:nvSpPr>
        <p:spPr>
          <a:xfrm>
            <a:off x="457200" y="55102"/>
            <a:ext cx="82296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 txBox="1">
            <a:spLocks noGrp="1"/>
          </p:cNvSpPr>
          <p:nvPr>
            <p:ph type="body" idx="1"/>
          </p:nvPr>
        </p:nvSpPr>
        <p:spPr>
          <a:xfrm>
            <a:off x="457201" y="1123950"/>
            <a:ext cx="4038600" cy="354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5"/>
          <p:cNvSpPr txBox="1">
            <a:spLocks noGrp="1"/>
          </p:cNvSpPr>
          <p:nvPr>
            <p:ph type="body" idx="2"/>
          </p:nvPr>
        </p:nvSpPr>
        <p:spPr>
          <a:xfrm>
            <a:off x="4653077" y="1122775"/>
            <a:ext cx="4038600" cy="354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rgbClr val="00B2A9"/>
              </a:buClr>
              <a:buSzPts val="2000"/>
              <a:buFont typeface="Arial"/>
              <a:buChar char="•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1" y="4776826"/>
            <a:ext cx="1504684" cy="2309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55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Content 1">
  <p:cSld name="Header Content 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79"/>
            <a:ext cx="9144000" cy="514082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57"/>
          <p:cNvSpPr txBox="1">
            <a:spLocks noGrp="1"/>
          </p:cNvSpPr>
          <p:nvPr>
            <p:ph type="sldNum" idx="12"/>
          </p:nvPr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dt" idx="10"/>
          </p:nvPr>
        </p:nvSpPr>
        <p:spPr>
          <a:xfrm>
            <a:off x="7534703" y="4832862"/>
            <a:ext cx="10890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title"/>
          </p:nvPr>
        </p:nvSpPr>
        <p:spPr>
          <a:xfrm>
            <a:off x="457200" y="58523"/>
            <a:ext cx="8229600" cy="98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1" y="4776826"/>
            <a:ext cx="1504684" cy="230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Text Bkgd 1">
  <p:cSld name="Text &amp; Text Bkgd 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79"/>
            <a:ext cx="9144000" cy="514082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60"/>
          <p:cNvSpPr txBox="1">
            <a:spLocks noGrp="1"/>
          </p:cNvSpPr>
          <p:nvPr>
            <p:ph type="sldNum" idx="12"/>
          </p:nvPr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60"/>
          <p:cNvSpPr txBox="1">
            <a:spLocks noGrp="1"/>
          </p:cNvSpPr>
          <p:nvPr>
            <p:ph type="dt" idx="10"/>
          </p:nvPr>
        </p:nvSpPr>
        <p:spPr>
          <a:xfrm>
            <a:off x="7534703" y="4832862"/>
            <a:ext cx="10890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0"/>
          <p:cNvSpPr txBox="1">
            <a:spLocks noGrp="1"/>
          </p:cNvSpPr>
          <p:nvPr>
            <p:ph type="title"/>
          </p:nvPr>
        </p:nvSpPr>
        <p:spPr>
          <a:xfrm>
            <a:off x="457200" y="55102"/>
            <a:ext cx="82296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0"/>
          <p:cNvSpPr txBox="1">
            <a:spLocks noGrp="1"/>
          </p:cNvSpPr>
          <p:nvPr>
            <p:ph type="body" idx="1"/>
          </p:nvPr>
        </p:nvSpPr>
        <p:spPr>
          <a:xfrm>
            <a:off x="457201" y="1123950"/>
            <a:ext cx="4038600" cy="354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rgbClr val="00B2A9"/>
              </a:buClr>
              <a:buSzPts val="2000"/>
              <a:buFont typeface="Arial"/>
              <a:buChar char="•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60"/>
          <p:cNvSpPr txBox="1">
            <a:spLocks noGrp="1"/>
          </p:cNvSpPr>
          <p:nvPr>
            <p:ph type="body" idx="2"/>
          </p:nvPr>
        </p:nvSpPr>
        <p:spPr>
          <a:xfrm>
            <a:off x="4653077" y="1122775"/>
            <a:ext cx="4038600" cy="354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7" name="Google Shape;10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1" y="4776826"/>
            <a:ext cx="1504684" cy="230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Text Bkgd 2">
  <p:cSld name="Text &amp; Text Bkgd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1"/>
          <p:cNvSpPr txBox="1">
            <a:spLocks noGrp="1"/>
          </p:cNvSpPr>
          <p:nvPr>
            <p:ph type="sldNum" idx="12"/>
          </p:nvPr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61"/>
          <p:cNvSpPr txBox="1">
            <a:spLocks noGrp="1"/>
          </p:cNvSpPr>
          <p:nvPr>
            <p:ph type="dt" idx="10"/>
          </p:nvPr>
        </p:nvSpPr>
        <p:spPr>
          <a:xfrm>
            <a:off x="7534703" y="4832862"/>
            <a:ext cx="10890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1"/>
          <p:cNvSpPr txBox="1">
            <a:spLocks noGrp="1"/>
          </p:cNvSpPr>
          <p:nvPr>
            <p:ph type="title"/>
          </p:nvPr>
        </p:nvSpPr>
        <p:spPr>
          <a:xfrm>
            <a:off x="457200" y="55102"/>
            <a:ext cx="82296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1"/>
          <p:cNvSpPr txBox="1">
            <a:spLocks noGrp="1"/>
          </p:cNvSpPr>
          <p:nvPr>
            <p:ph type="body" idx="1"/>
          </p:nvPr>
        </p:nvSpPr>
        <p:spPr>
          <a:xfrm>
            <a:off x="457201" y="1123950"/>
            <a:ext cx="4038600" cy="354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rgbClr val="00B2A9"/>
              </a:buClr>
              <a:buSzPts val="2000"/>
              <a:buFont typeface="Arial"/>
              <a:buChar char="•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61"/>
          <p:cNvSpPr txBox="1">
            <a:spLocks noGrp="1"/>
          </p:cNvSpPr>
          <p:nvPr>
            <p:ph type="body" idx="2"/>
          </p:nvPr>
        </p:nvSpPr>
        <p:spPr>
          <a:xfrm>
            <a:off x="4653077" y="1122775"/>
            <a:ext cx="4038600" cy="354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rgbClr val="00B2A9"/>
              </a:buClr>
              <a:buSzPts val="2000"/>
              <a:buFont typeface="Arial"/>
              <a:buChar char="•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5" name="Google Shape;115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1" y="4776826"/>
            <a:ext cx="1504684" cy="230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No Bkgd">
  <p:cSld name="Text &amp; Image No Bkgd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2"/>
          <p:cNvSpPr txBox="1">
            <a:spLocks noGrp="1"/>
          </p:cNvSpPr>
          <p:nvPr>
            <p:ph type="sldNum" idx="12"/>
          </p:nvPr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62"/>
          <p:cNvSpPr txBox="1">
            <a:spLocks noGrp="1"/>
          </p:cNvSpPr>
          <p:nvPr>
            <p:ph type="dt" idx="10"/>
          </p:nvPr>
        </p:nvSpPr>
        <p:spPr>
          <a:xfrm>
            <a:off x="7534703" y="4832862"/>
            <a:ext cx="10890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2"/>
          <p:cNvSpPr txBox="1">
            <a:spLocks noGrp="1"/>
          </p:cNvSpPr>
          <p:nvPr>
            <p:ph type="title"/>
          </p:nvPr>
        </p:nvSpPr>
        <p:spPr>
          <a:xfrm>
            <a:off x="457200" y="55102"/>
            <a:ext cx="82296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2"/>
          <p:cNvSpPr txBox="1">
            <a:spLocks noGrp="1"/>
          </p:cNvSpPr>
          <p:nvPr>
            <p:ph type="body" idx="1"/>
          </p:nvPr>
        </p:nvSpPr>
        <p:spPr>
          <a:xfrm>
            <a:off x="457201" y="1123950"/>
            <a:ext cx="4038600" cy="354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rgbClr val="00B2A9"/>
              </a:buClr>
              <a:buSzPts val="2000"/>
              <a:buFont typeface="Arial"/>
              <a:buChar char="•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1" name="Google Shape;121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1" y="4776826"/>
            <a:ext cx="1504684" cy="23093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2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2"/>
          <p:cNvSpPr>
            <a:spLocks noGrp="1"/>
          </p:cNvSpPr>
          <p:nvPr>
            <p:ph type="pic" idx="2"/>
          </p:nvPr>
        </p:nvSpPr>
        <p:spPr>
          <a:xfrm>
            <a:off x="4652467" y="1122778"/>
            <a:ext cx="4037382" cy="354173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Bkgd 2">
  <p:cSld name="Text &amp; Image Bkgd 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3"/>
          <p:cNvSpPr txBox="1">
            <a:spLocks noGrp="1"/>
          </p:cNvSpPr>
          <p:nvPr>
            <p:ph type="sldNum" idx="12"/>
          </p:nvPr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63"/>
          <p:cNvSpPr txBox="1">
            <a:spLocks noGrp="1"/>
          </p:cNvSpPr>
          <p:nvPr>
            <p:ph type="dt" idx="10"/>
          </p:nvPr>
        </p:nvSpPr>
        <p:spPr>
          <a:xfrm>
            <a:off x="7534703" y="4832862"/>
            <a:ext cx="10890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3"/>
          <p:cNvSpPr txBox="1">
            <a:spLocks noGrp="1"/>
          </p:cNvSpPr>
          <p:nvPr>
            <p:ph type="title"/>
          </p:nvPr>
        </p:nvSpPr>
        <p:spPr>
          <a:xfrm>
            <a:off x="457200" y="55102"/>
            <a:ext cx="82296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3"/>
          <p:cNvSpPr txBox="1">
            <a:spLocks noGrp="1"/>
          </p:cNvSpPr>
          <p:nvPr>
            <p:ph type="body" idx="1"/>
          </p:nvPr>
        </p:nvSpPr>
        <p:spPr>
          <a:xfrm>
            <a:off x="457201" y="1123950"/>
            <a:ext cx="4038600" cy="354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63"/>
          <p:cNvSpPr>
            <a:spLocks noGrp="1"/>
          </p:cNvSpPr>
          <p:nvPr>
            <p:ph type="pic" idx="2"/>
          </p:nvPr>
        </p:nvSpPr>
        <p:spPr>
          <a:xfrm>
            <a:off x="4652467" y="1122778"/>
            <a:ext cx="4037382" cy="3541732"/>
          </a:xfrm>
          <a:prstGeom prst="rect">
            <a:avLst/>
          </a:prstGeom>
          <a:noFill/>
          <a:ln>
            <a:noFill/>
          </a:ln>
        </p:spPr>
      </p:sp>
      <p:pic>
        <p:nvPicPr>
          <p:cNvPr id="131" name="Google Shape;131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1" y="4776826"/>
            <a:ext cx="1504684" cy="230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8229600" cy="324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AFA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title"/>
          </p:nvPr>
        </p:nvSpPr>
        <p:spPr>
          <a:xfrm>
            <a:off x="457200" y="55102"/>
            <a:ext cx="82296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002D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sldNum" idx="12"/>
          </p:nvPr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dt" idx="10"/>
          </p:nvPr>
        </p:nvSpPr>
        <p:spPr>
          <a:xfrm>
            <a:off x="7534703" y="4832862"/>
            <a:ext cx="10890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7" r:id="rId4"/>
    <p:sldLayoutId id="2147483659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lartoday.mydigitalpublication.com/archive/?m=23867&amp;i=774048&amp;p=1&amp;ver=html5" TargetMode="External"/><Relationship Id="rId2" Type="http://schemas.openxmlformats.org/officeDocument/2006/relationships/hyperlink" Target="https://www.batterypoweronline.com/news/how-is-the-u-s-military-using-stationary-energy-storage-today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linkedin.com/posts/stryten-energy_video-building-innovative-lithium-energy-activity-7021887907711881216-w1Y9?utm_source=share&amp;utm_medium=member_desktop" TargetMode="External"/><Relationship Id="rId4" Type="http://schemas.openxmlformats.org/officeDocument/2006/relationships/hyperlink" Target="https://www.datacenterknowledge.com/industry-perspectives/ira-s-energy-storage-credits-take-data-centers-futur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yten.com/the-circular-economy-of-lead-battery-manufacturing/" TargetMode="External"/><Relationship Id="rId2" Type="http://schemas.openxmlformats.org/officeDocument/2006/relationships/hyperlink" Target="https://www.stryten.com/lead-batteries-will-help-power-the-future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yten.com/3-benefits-of-a-domestic-battery-manufacturing-partner/" TargetMode="External"/><Relationship Id="rId2" Type="http://schemas.openxmlformats.org/officeDocument/2006/relationships/hyperlink" Target="https://www.stryten.com/transition-to-clean-energy-with-vanadium-battery-technology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yten.com/critical-aspects-of-energy-awareness/" TargetMode="External"/><Relationship Id="rId2" Type="http://schemas.openxmlformats.org/officeDocument/2006/relationships/hyperlink" Target="https://www.stryten.com/the-importance-of-lead-batteries-in-the-future-of-energy-storage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stryten.com/advanced-flow-battery-answers-energy-need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stryten.com/advanced-flow-battery-stands-ready-to-meet-americas-energy-security-need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stryten.com/stryten-energy-partners-with-snapping-shoals-emc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stryten-energy_energytochallenge-mightystryten-darngoodbatteries-activity-6924817675554623488-wxTz?utm_source=share&amp;utm_medium=member_deskto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stryten-energy_energytochallenge-mightystryten-darngoodbatteries-activity-6945724497865965568-x3sV?utm_source=share&amp;utm_medium=member_deskto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stryten-energy_energytochallenge-darngoodbatteries-essentialpower-activity-6991491932963176448-XrCY?utm_source=share&amp;utm_medium=member_deskto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batteriesinternational.com/2022/07/14/us-legislators-praise-batteries-producer-stryten/?utm_campaign=BESB+No.+145&amp;utm_content=batteriesinternational-magazine.com&amp;utm_medium=email&amp;utm_source=Batteries+International&amp;wp-linkindex=13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sentialenergyeveryday.com/ways-to-advance-lead-battery-industry/" TargetMode="External"/><Relationship Id="rId2" Type="http://schemas.openxmlformats.org/officeDocument/2006/relationships/hyperlink" Target="https://www.stryten.com/vargo-featured-in-executive-interview-serie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plychainbrain.com/blogs/1-think-tank/post/35922-how-the-inflation-reduction-act-will-impact-energy-management-in-the-supply-chain" TargetMode="External"/><Relationship Id="rId2" Type="http://schemas.openxmlformats.org/officeDocument/2006/relationships/hyperlink" Target="https://cleantechnica.com/2022/08/31/comparing-battery-chemistries-for-energy-storage-solutions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1"/>
          <p:cNvSpPr txBox="1">
            <a:spLocks noGrp="1"/>
          </p:cNvSpPr>
          <p:nvPr>
            <p:ph type="title" idx="4294967295"/>
          </p:nvPr>
        </p:nvSpPr>
        <p:spPr>
          <a:xfrm>
            <a:off x="457200" y="1935163"/>
            <a:ext cx="77724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ts val="4000"/>
              <a:buFont typeface="Calibri"/>
              <a:buNone/>
            </a:pPr>
            <a:r>
              <a:rPr lang="en-US" sz="4000"/>
              <a:t>BCI Amplify Award </a:t>
            </a:r>
            <a:br>
              <a:rPr lang="en-US" sz="4000"/>
            </a:br>
            <a:r>
              <a:rPr lang="en-US" sz="4000"/>
              <a:t>Supplemental Material </a:t>
            </a:r>
            <a:endParaRPr/>
          </a:p>
        </p:txBody>
      </p:sp>
      <p:sp>
        <p:nvSpPr>
          <p:cNvPr id="194" name="Google Shape;194;p31"/>
          <p:cNvSpPr txBox="1"/>
          <p:nvPr/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8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488D85-74C7-C8B6-2201-FA65D80552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89880-ACA5-193C-9A5B-04316745CCDA}"/>
              </a:ext>
            </a:extLst>
          </p:cNvPr>
          <p:cNvSpPr txBox="1"/>
          <p:nvPr/>
        </p:nvSpPr>
        <p:spPr>
          <a:xfrm>
            <a:off x="457200" y="384111"/>
            <a:ext cx="40337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2"/>
              </a:rPr>
              <a:t>How is the U.S. Military Using Stationary Energy Storage Today?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Article published 12/19/22 in Battery Power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7084D6-ED1A-15BA-FF25-9234CF1319CC}"/>
              </a:ext>
            </a:extLst>
          </p:cNvPr>
          <p:cNvSpPr txBox="1"/>
          <p:nvPr/>
        </p:nvSpPr>
        <p:spPr>
          <a:xfrm>
            <a:off x="4653077" y="384111"/>
            <a:ext cx="4038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Two Major Impacts the Inflation Reduction Act Will Have on Solar</a:t>
            </a:r>
            <a:r>
              <a:rPr lang="en-US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Article published 12/22/22 in Solar Today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2AE05F7-66BE-E9E1-CCBD-EE05EEF33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210" y="1124787"/>
            <a:ext cx="2747763" cy="35907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C3F44FD-996B-0636-5F38-7FBE2CBDA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76" y="1124787"/>
            <a:ext cx="2874908" cy="35907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060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488D85-74C7-C8B6-2201-FA65D80552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4C599-FFC4-F883-A30C-FEBF7A500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50" y="1124787"/>
            <a:ext cx="2835359" cy="33551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E30BC7-C808-A900-7F25-A9E9BA11F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210" y="1124786"/>
            <a:ext cx="2835359" cy="35907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B9146F-E26C-496E-0D8A-7E83C48F0309}"/>
              </a:ext>
            </a:extLst>
          </p:cNvPr>
          <p:cNvSpPr txBox="1"/>
          <p:nvPr/>
        </p:nvSpPr>
        <p:spPr>
          <a:xfrm>
            <a:off x="4653076" y="384111"/>
            <a:ext cx="40337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4"/>
              </a:rPr>
              <a:t>The IRA’s Energy Storage Credits Take Data Centers into the Future</a:t>
            </a:r>
            <a:r>
              <a:rPr lang="en-US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Article published 01/27/23 in Data Center Knowledge 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CF3E2D-39E2-AED0-C748-15225FF137E3}"/>
              </a:ext>
            </a:extLst>
          </p:cNvPr>
          <p:cNvSpPr txBox="1"/>
          <p:nvPr/>
        </p:nvSpPr>
        <p:spPr>
          <a:xfrm>
            <a:off x="452323" y="428010"/>
            <a:ext cx="3374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Building Innovative Lithium Energy Storage Solutions</a:t>
            </a:r>
            <a:r>
              <a:rPr lang="en-US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Thought leadership video published 01/19/23 </a:t>
            </a:r>
          </a:p>
        </p:txBody>
      </p:sp>
    </p:spTree>
    <p:extLst>
      <p:ext uri="{BB962C8B-B14F-4D97-AF65-F5344CB8AC3E}">
        <p14:creationId xmlns:p14="http://schemas.microsoft.com/office/powerpoint/2010/main" val="97810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1"/>
          <p:cNvSpPr txBox="1">
            <a:spLocks noGrp="1"/>
          </p:cNvSpPr>
          <p:nvPr>
            <p:ph type="title"/>
          </p:nvPr>
        </p:nvSpPr>
        <p:spPr>
          <a:xfrm>
            <a:off x="457200" y="112395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/>
              <a:t>Thought Leadership Blogs</a:t>
            </a:r>
            <a:endParaRPr sz="4400"/>
          </a:p>
        </p:txBody>
      </p:sp>
      <p:sp>
        <p:nvSpPr>
          <p:cNvPr id="424" name="Google Shape;424;p11"/>
          <p:cNvSpPr txBox="1">
            <a:spLocks noGrp="1"/>
          </p:cNvSpPr>
          <p:nvPr>
            <p:ph type="sldNum" idx="12"/>
          </p:nvPr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24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15C4B0-38AD-93ED-DABB-0132D39394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0419B-7E87-8364-7CE0-E9B611C456BE}"/>
              </a:ext>
            </a:extLst>
          </p:cNvPr>
          <p:cNvSpPr txBox="1"/>
          <p:nvPr/>
        </p:nvSpPr>
        <p:spPr>
          <a:xfrm>
            <a:off x="457200" y="384111"/>
            <a:ext cx="4038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2"/>
              </a:rPr>
              <a:t>Reliable Energy Storage: Lead Batteries Will Help Power the Future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Blog published 01/11/22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95158-375B-ECD7-0212-9DAC4C5781D5}"/>
              </a:ext>
            </a:extLst>
          </p:cNvPr>
          <p:cNvSpPr txBox="1"/>
          <p:nvPr/>
        </p:nvSpPr>
        <p:spPr>
          <a:xfrm>
            <a:off x="4653077" y="380832"/>
            <a:ext cx="4038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The Circular Economy of Lead Battery Manufacturing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Blog published 02/08/22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242E38-8BC3-74CB-A942-D047C37DC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01" y="1122775"/>
            <a:ext cx="3351797" cy="3583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3F25BE-A307-D350-82F4-570C720A0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43" y="1122775"/>
            <a:ext cx="3248465" cy="3579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934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C08203-A508-9494-47A7-4F28B390E5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0B6931-48A3-2004-F25E-A569FCF41E0F}"/>
              </a:ext>
            </a:extLst>
          </p:cNvPr>
          <p:cNvSpPr txBox="1"/>
          <p:nvPr/>
        </p:nvSpPr>
        <p:spPr>
          <a:xfrm>
            <a:off x="457201" y="384109"/>
            <a:ext cx="4038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2"/>
              </a:rPr>
              <a:t>Transition to Clean Energy With Vanadium Battery Technology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Blog published 04/05/22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9F7B1E-4907-038A-FB0C-17FD87DA2F49}"/>
              </a:ext>
            </a:extLst>
          </p:cNvPr>
          <p:cNvSpPr txBox="1"/>
          <p:nvPr/>
        </p:nvSpPr>
        <p:spPr>
          <a:xfrm>
            <a:off x="4653077" y="384109"/>
            <a:ext cx="4038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Three Benefits of a Domestic Battery Manufacturing Partner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Blog published 05/18/22 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BF0083-1269-3D9E-8430-6FE20D675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32" y="1122775"/>
            <a:ext cx="3219933" cy="3587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A36E95-1F37-256F-D4E2-D37587B10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037" y="1122775"/>
            <a:ext cx="3333362" cy="3579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9465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7B2852-48DB-48E2-9311-AD5A95D52E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52AD28-24C1-7BF0-6B8C-91FA402BFF98}"/>
              </a:ext>
            </a:extLst>
          </p:cNvPr>
          <p:cNvSpPr txBox="1"/>
          <p:nvPr/>
        </p:nvSpPr>
        <p:spPr>
          <a:xfrm>
            <a:off x="452323" y="384111"/>
            <a:ext cx="4038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2"/>
              </a:rPr>
              <a:t>The Importance of Lead Batteries in the Future of Energy Storage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Blog published 08/24/22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90E298-CEFA-4BDB-36C8-732AC9761B93}"/>
              </a:ext>
            </a:extLst>
          </p:cNvPr>
          <p:cNvSpPr txBox="1"/>
          <p:nvPr/>
        </p:nvSpPr>
        <p:spPr>
          <a:xfrm>
            <a:off x="4655516" y="384111"/>
            <a:ext cx="4033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Two Critical Aspects of Energy Awareness: Security and Independence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Blog published 10/11/22 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F90F12F-8472-1398-3D71-4CEDB3286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56" y="1122775"/>
            <a:ext cx="2791484" cy="3579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B75890-CDFE-AF2C-BB6E-468DD2483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1941" y="1130686"/>
            <a:ext cx="2920872" cy="35792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9129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1"/>
          <p:cNvSpPr txBox="1">
            <a:spLocks noGrp="1"/>
          </p:cNvSpPr>
          <p:nvPr>
            <p:ph type="title"/>
          </p:nvPr>
        </p:nvSpPr>
        <p:spPr>
          <a:xfrm>
            <a:off x="457200" y="112395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/>
              <a:t>Press Releases </a:t>
            </a:r>
            <a:endParaRPr sz="4400"/>
          </a:p>
        </p:txBody>
      </p:sp>
      <p:sp>
        <p:nvSpPr>
          <p:cNvPr id="423" name="Google Shape;423;p11"/>
          <p:cNvSpPr txBox="1">
            <a:spLocks noGrp="1"/>
          </p:cNvSpPr>
          <p:nvPr>
            <p:ph type="body" idx="1"/>
          </p:nvPr>
        </p:nvSpPr>
        <p:spPr>
          <a:xfrm>
            <a:off x="457200" y="2599544"/>
            <a:ext cx="7772400" cy="88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424" name="Google Shape;424;p11"/>
          <p:cNvSpPr txBox="1">
            <a:spLocks noGrp="1"/>
          </p:cNvSpPr>
          <p:nvPr>
            <p:ph type="sldNum" idx="12"/>
          </p:nvPr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425" name="Google Shape;425;p11"/>
          <p:cNvSpPr txBox="1">
            <a:spLocks noGrp="1"/>
          </p:cNvSpPr>
          <p:nvPr>
            <p:ph type="dt" idx="10"/>
          </p:nvPr>
        </p:nvSpPr>
        <p:spPr>
          <a:xfrm>
            <a:off x="7534703" y="4832862"/>
            <a:ext cx="10890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4/22/2022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3774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A53B0-0255-4453-C2F8-B77779D2FF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AB43CF-427D-B4D1-7433-3B05B1A88FDC}"/>
              </a:ext>
            </a:extLst>
          </p:cNvPr>
          <p:cNvSpPr txBox="1"/>
          <p:nvPr/>
        </p:nvSpPr>
        <p:spPr>
          <a:xfrm>
            <a:off x="457201" y="384111"/>
            <a:ext cx="822959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2"/>
              </a:rPr>
              <a:t>Stryten Energy Applauds Investments in Energy Security and U.S. Manufacturers with the Passage of the Inflation Reduction Act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>
                <a:latin typeface="Calibri" panose="020F0502020204030204" pitchFamily="34" charset="0"/>
              </a:rPr>
              <a:t>R</a:t>
            </a: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eleased 08/16/22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>
                <a:latin typeface="Calibri" panose="020F0502020204030204" pitchFamily="34" charset="0"/>
              </a:rPr>
              <a:t>Also published in </a:t>
            </a:r>
            <a:r>
              <a:rPr lang="en-US" sz="1200" err="1">
                <a:latin typeface="Calibri" panose="020F0502020204030204" pitchFamily="34" charset="0"/>
              </a:rPr>
              <a:t>CleanTechnica</a:t>
            </a:r>
            <a:r>
              <a:rPr lang="en-US" sz="1200">
                <a:latin typeface="Calibri" panose="020F0502020204030204" pitchFamily="34" charset="0"/>
              </a:rPr>
              <a:t> and </a:t>
            </a:r>
            <a:r>
              <a:rPr lang="en-US" sz="1200" err="1">
                <a:latin typeface="Calibri" panose="020F0502020204030204" pitchFamily="34" charset="0"/>
              </a:rPr>
              <a:t>AltEnergy</a:t>
            </a:r>
            <a:r>
              <a:rPr lang="en-US" sz="1200">
                <a:latin typeface="Calibri" panose="020F0502020204030204" pitchFamily="34" charset="0"/>
              </a:rPr>
              <a:t> Mag</a:t>
            </a:r>
            <a:endParaRPr lang="en-US" sz="12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B19677-B65A-5094-9DF0-FC0CB008A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27" y="1276663"/>
            <a:ext cx="2632231" cy="34827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837C07-A6FC-789C-849C-24E0748A3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76" y="2393725"/>
            <a:ext cx="2297184" cy="23656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3B3B02-189A-FD21-031A-532CA80DE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30387"/>
            <a:ext cx="4106825" cy="14370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0620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A53B0-0255-4453-C2F8-B77779D2FF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8BDB62-D22C-C3F7-58B4-8D2B689D1797}"/>
              </a:ext>
            </a:extLst>
          </p:cNvPr>
          <p:cNvSpPr txBox="1"/>
          <p:nvPr/>
        </p:nvSpPr>
        <p:spPr>
          <a:xfrm>
            <a:off x="457200" y="384111"/>
            <a:ext cx="822959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2"/>
              </a:rPr>
              <a:t>Stryten Energy Advanced Flow Battery Stands Ready To Meet America’s Energy Security Needs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Released 10/19/22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Also published in </a:t>
            </a:r>
            <a:r>
              <a:rPr lang="en-US" sz="12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AltEnergyMag</a:t>
            </a: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E60224-C93D-A83E-6D0E-5D8BA45B2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60" y="1181780"/>
            <a:ext cx="2774855" cy="3482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6AFECC-1FBD-5787-1F91-7148DDAE5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595" y="1321428"/>
            <a:ext cx="3977563" cy="3144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1453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EBDE22-EEF4-7853-C61B-0095AF659A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1EEF6F-2E98-7637-46A1-00EE323FB305}"/>
              </a:ext>
            </a:extLst>
          </p:cNvPr>
          <p:cNvSpPr txBox="1"/>
          <p:nvPr/>
        </p:nvSpPr>
        <p:spPr>
          <a:xfrm>
            <a:off x="457201" y="384110"/>
            <a:ext cx="822959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2"/>
              </a:rPr>
              <a:t>Stryten Energy Partners with Snapping Shoals EMC to Demonstrate VRFB Applications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Released 01/10/23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Also published in Metro Atlanta CEO</a:t>
            </a:r>
            <a:r>
              <a:rPr lang="en-US" sz="1200">
                <a:latin typeface="Calibri" panose="020F0502020204030204" pitchFamily="34" charset="0"/>
              </a:rPr>
              <a:t> and </a:t>
            </a:r>
            <a:r>
              <a:rPr lang="en-US" sz="12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AltEnergyMag</a:t>
            </a:r>
            <a:endParaRPr lang="en-US" sz="12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8D2D90-18ED-2872-5FF6-CDAC96479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69" y="1181780"/>
            <a:ext cx="3024962" cy="3482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39AD31-A62A-AC01-AEB4-2C7C2FFC1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100" y="1181780"/>
            <a:ext cx="2664065" cy="14867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999AB1-0947-939A-5931-8A06473D4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371" y="2789106"/>
            <a:ext cx="2773525" cy="2179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780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1"/>
          <p:cNvSpPr txBox="1">
            <a:spLocks noGrp="1"/>
          </p:cNvSpPr>
          <p:nvPr>
            <p:ph type="title"/>
          </p:nvPr>
        </p:nvSpPr>
        <p:spPr>
          <a:xfrm>
            <a:off x="457200" y="112395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/>
              <a:t>Congressional Visits </a:t>
            </a:r>
            <a:endParaRPr sz="4400"/>
          </a:p>
        </p:txBody>
      </p:sp>
      <p:sp>
        <p:nvSpPr>
          <p:cNvPr id="424" name="Google Shape;424;p11"/>
          <p:cNvSpPr txBox="1">
            <a:spLocks noGrp="1"/>
          </p:cNvSpPr>
          <p:nvPr>
            <p:ph type="sldNum" idx="12"/>
          </p:nvPr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7"/>
          <p:cNvSpPr txBox="1"/>
          <p:nvPr/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415" y="4616786"/>
            <a:ext cx="1507540" cy="23048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7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7"/>
          <p:cNvSpPr/>
          <p:nvPr/>
        </p:nvSpPr>
        <p:spPr>
          <a:xfrm rot="-5400000">
            <a:off x="3082247" y="1566236"/>
            <a:ext cx="3005110" cy="2590612"/>
          </a:xfrm>
          <a:prstGeom prst="hexagon">
            <a:avLst>
              <a:gd name="adj" fmla="val 29464"/>
              <a:gd name="vf" fmla="val 115470"/>
            </a:avLst>
          </a:prstGeom>
          <a:solidFill>
            <a:srgbClr val="00B2A9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7"/>
          <p:cNvSpPr/>
          <p:nvPr/>
        </p:nvSpPr>
        <p:spPr>
          <a:xfrm rot="-5400000">
            <a:off x="3284879" y="1738096"/>
            <a:ext cx="2606391" cy="2246889"/>
          </a:xfrm>
          <a:prstGeom prst="hexagon">
            <a:avLst>
              <a:gd name="adj" fmla="val 29464"/>
              <a:gd name="vf" fmla="val 115470"/>
            </a:avLst>
          </a:prstGeom>
          <a:solidFill>
            <a:srgbClr val="F2F2F2"/>
          </a:solidFill>
          <a:ln w="25400" cap="flat" cmpd="sng">
            <a:solidFill>
              <a:srgbClr val="E64B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7"/>
          <p:cNvSpPr/>
          <p:nvPr/>
        </p:nvSpPr>
        <p:spPr>
          <a:xfrm rot="-5400000">
            <a:off x="5914542" y="1566236"/>
            <a:ext cx="3005110" cy="2590612"/>
          </a:xfrm>
          <a:prstGeom prst="hexagon">
            <a:avLst>
              <a:gd name="adj" fmla="val 29464"/>
              <a:gd name="vf" fmla="val 115470"/>
            </a:avLst>
          </a:prstGeom>
          <a:solidFill>
            <a:schemeClr val="accent2"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7"/>
          <p:cNvSpPr/>
          <p:nvPr/>
        </p:nvSpPr>
        <p:spPr>
          <a:xfrm rot="-5400000">
            <a:off x="6117174" y="1738096"/>
            <a:ext cx="2606391" cy="2246889"/>
          </a:xfrm>
          <a:prstGeom prst="hexagon">
            <a:avLst>
              <a:gd name="adj" fmla="val 29464"/>
              <a:gd name="vf" fmla="val 115470"/>
            </a:avLst>
          </a:prstGeom>
          <a:solidFill>
            <a:srgbClr val="F2F2F2"/>
          </a:solidFill>
          <a:ln w="25400" cap="flat" cmpd="sng">
            <a:solidFill>
              <a:srgbClr val="E64B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7"/>
          <p:cNvSpPr txBox="1"/>
          <p:nvPr/>
        </p:nvSpPr>
        <p:spPr>
          <a:xfrm>
            <a:off x="3289497" y="2600492"/>
            <a:ext cx="2590612" cy="86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 be the </a:t>
            </a:r>
            <a:br>
              <a:rPr lang="en-US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most trusted </a:t>
            </a:r>
            <a:br>
              <a:rPr lang="en-US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energy partner.</a:t>
            </a:r>
            <a:endParaRPr/>
          </a:p>
        </p:txBody>
      </p:sp>
      <p:sp>
        <p:nvSpPr>
          <p:cNvPr id="409" name="Google Shape;409;p37"/>
          <p:cNvSpPr txBox="1"/>
          <p:nvPr/>
        </p:nvSpPr>
        <p:spPr>
          <a:xfrm>
            <a:off x="6284069" y="2600492"/>
            <a:ext cx="2259746" cy="112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2D72"/>
                </a:solidFill>
                <a:latin typeface="Calibri"/>
                <a:ea typeface="Calibri"/>
                <a:cs typeface="Calibri"/>
                <a:sym typeface="Calibri"/>
              </a:rPr>
              <a:t>To bring </a:t>
            </a:r>
            <a:br>
              <a:rPr lang="en-US" sz="2000" b="1" i="0" u="none" strike="noStrike" cap="none">
                <a:solidFill>
                  <a:srgbClr val="002D7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rgbClr val="002D72"/>
                </a:solidFill>
                <a:latin typeface="Calibri"/>
                <a:ea typeface="Calibri"/>
                <a:cs typeface="Calibri"/>
                <a:sym typeface="Calibri"/>
              </a:rPr>
              <a:t>endless energy </a:t>
            </a:r>
            <a:br>
              <a:rPr lang="en-US" sz="2000" b="1" i="0" u="none" strike="noStrike" cap="none">
                <a:solidFill>
                  <a:srgbClr val="002D7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rgbClr val="002D72"/>
                </a:solidFill>
                <a:latin typeface="Calibri"/>
                <a:ea typeface="Calibri"/>
                <a:cs typeface="Calibri"/>
                <a:sym typeface="Calibri"/>
              </a:rPr>
              <a:t>to everything </a:t>
            </a:r>
            <a:br>
              <a:rPr lang="en-US" sz="2000" b="1" i="0" u="none" strike="noStrike" cap="none">
                <a:solidFill>
                  <a:srgbClr val="002D7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rgbClr val="002D72"/>
                </a:solidFill>
                <a:latin typeface="Calibri"/>
                <a:ea typeface="Calibri"/>
                <a:cs typeface="Calibri"/>
                <a:sym typeface="Calibri"/>
              </a:rPr>
              <a:t>we do.</a:t>
            </a:r>
            <a:endParaRPr/>
          </a:p>
        </p:txBody>
      </p:sp>
      <p:sp>
        <p:nvSpPr>
          <p:cNvPr id="410" name="Google Shape;410;p37"/>
          <p:cNvSpPr/>
          <p:nvPr/>
        </p:nvSpPr>
        <p:spPr>
          <a:xfrm rot="-5400000">
            <a:off x="249951" y="1566236"/>
            <a:ext cx="3005110" cy="2590612"/>
          </a:xfrm>
          <a:prstGeom prst="hexagon">
            <a:avLst>
              <a:gd name="adj" fmla="val 29464"/>
              <a:gd name="vf" fmla="val 115470"/>
            </a:avLst>
          </a:prstGeom>
          <a:solidFill>
            <a:schemeClr val="accent2"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7"/>
          <p:cNvSpPr/>
          <p:nvPr/>
        </p:nvSpPr>
        <p:spPr>
          <a:xfrm rot="-5400000">
            <a:off x="452583" y="1738096"/>
            <a:ext cx="2606391" cy="2246889"/>
          </a:xfrm>
          <a:prstGeom prst="hexagon">
            <a:avLst>
              <a:gd name="adj" fmla="val 29464"/>
              <a:gd name="vf" fmla="val 115470"/>
            </a:avLst>
          </a:prstGeom>
          <a:solidFill>
            <a:srgbClr val="F2F2F2"/>
          </a:solidFill>
          <a:ln w="25400" cap="flat" cmpd="sng">
            <a:solidFill>
              <a:srgbClr val="E64B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7"/>
          <p:cNvSpPr txBox="1"/>
          <p:nvPr/>
        </p:nvSpPr>
        <p:spPr>
          <a:xfrm>
            <a:off x="632333" y="2600492"/>
            <a:ext cx="2227599" cy="112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 solve the world’s most pressing energy challenges.</a:t>
            </a:r>
            <a:endParaRPr/>
          </a:p>
        </p:txBody>
      </p:sp>
      <p:pic>
        <p:nvPicPr>
          <p:cNvPr id="413" name="Google Shape;413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1111" y="1928449"/>
            <a:ext cx="522790" cy="52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6271" y="1894115"/>
            <a:ext cx="591457" cy="59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50736" y="1918882"/>
            <a:ext cx="539265" cy="53926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7"/>
          <p:cNvSpPr txBox="1"/>
          <p:nvPr/>
        </p:nvSpPr>
        <p:spPr>
          <a:xfrm>
            <a:off x="457200" y="759941"/>
            <a:ext cx="7171509" cy="683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Our Vision</a:t>
            </a:r>
            <a:endParaRPr sz="4000" b="1" i="0" u="none" strike="noStrike" cap="none">
              <a:solidFill>
                <a:srgbClr val="002D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7"/>
          <p:cNvSpPr txBox="1"/>
          <p:nvPr/>
        </p:nvSpPr>
        <p:spPr>
          <a:xfrm>
            <a:off x="457200" y="550184"/>
            <a:ext cx="2286000" cy="40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A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AFAA"/>
                </a:solidFill>
                <a:latin typeface="Calibri"/>
                <a:ea typeface="Calibri"/>
                <a:cs typeface="Calibri"/>
                <a:sym typeface="Calibri"/>
              </a:rPr>
              <a:t>BRAND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6B42D-5906-CE0A-6E52-8D652A2C51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4B27E3-CF33-C128-1329-F600539D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U.S. Representative Sharice </a:t>
            </a:r>
            <a:r>
              <a:rPr lang="en-US" err="1"/>
              <a:t>Davids</a:t>
            </a:r>
            <a:r>
              <a:rPr lang="en-US"/>
              <a:t> (D-KS) Visit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FBD1E-168F-02A4-30F5-B50649D93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08364"/>
            <a:ext cx="3303437" cy="36839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FA41D5-F8C8-B514-2234-10922CBBB268}"/>
              </a:ext>
            </a:extLst>
          </p:cNvPr>
          <p:cNvSpPr txBox="1"/>
          <p:nvPr/>
        </p:nvSpPr>
        <p:spPr>
          <a:xfrm>
            <a:off x="3969327" y="1092805"/>
            <a:ext cx="3304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200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U.S. Representative Sharice </a:t>
            </a:r>
            <a:r>
              <a:rPr lang="en-US" sz="1200" b="0" i="0" u="sng" strike="noStrike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Davids</a:t>
            </a:r>
            <a:r>
              <a:rPr lang="en-US" sz="1200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(D-KS) toured Stryten Energy's Kansas City, KS, plant</a:t>
            </a: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1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Social media post published 04/26/22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C6430F-1FF5-A6B6-7794-A0B76C5441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337"/>
          <a:stretch/>
        </p:blipFill>
        <p:spPr>
          <a:xfrm>
            <a:off x="3969328" y="1986806"/>
            <a:ext cx="3071751" cy="1138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6573B6-12C2-AFAD-7E5F-4EA69FAE3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327" y="3253701"/>
            <a:ext cx="3071752" cy="15317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ight Brace 12">
            <a:extLst>
              <a:ext uri="{FF2B5EF4-FFF2-40B4-BE49-F238E27FC236}">
                <a16:creationId xmlns:a16="http://schemas.microsoft.com/office/drawing/2014/main" id="{67C2D41B-0E55-6F87-AA43-F4F5B70CED45}"/>
              </a:ext>
            </a:extLst>
          </p:cNvPr>
          <p:cNvSpPr/>
          <p:nvPr/>
        </p:nvSpPr>
        <p:spPr>
          <a:xfrm>
            <a:off x="7068788" y="1978065"/>
            <a:ext cx="401782" cy="279864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C70CC7-7056-507B-A5D5-7D95AA3C3A95}"/>
              </a:ext>
            </a:extLst>
          </p:cNvPr>
          <p:cNvSpPr txBox="1"/>
          <p:nvPr/>
        </p:nvSpPr>
        <p:spPr>
          <a:xfrm>
            <a:off x="7498279" y="2992667"/>
            <a:ext cx="1537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Press releases from Representative </a:t>
            </a:r>
            <a:r>
              <a:rPr lang="en-US" sz="1100" err="1">
                <a:latin typeface="Calibri" panose="020F0502020204030204" pitchFamily="34" charset="0"/>
                <a:cs typeface="Calibri" panose="020F0502020204030204" pitchFamily="34" charset="0"/>
              </a:rPr>
              <a:t>Davids</a:t>
            </a:r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’ office about her visit to Stryten Energy facility </a:t>
            </a:r>
          </a:p>
        </p:txBody>
      </p:sp>
    </p:spTree>
    <p:extLst>
      <p:ext uri="{BB962C8B-B14F-4D97-AF65-F5344CB8AC3E}">
        <p14:creationId xmlns:p14="http://schemas.microsoft.com/office/powerpoint/2010/main" val="289893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6B42D-5906-CE0A-6E52-8D652A2C51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4B27E3-CF33-C128-1329-F600539D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U.S. Representative Tracey Mann (R-KS) Visit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699536-82EF-46CE-5F65-5820C0B91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690" y="771184"/>
            <a:ext cx="2362201" cy="43137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251707-FAE2-66C1-029D-C169EA713163}"/>
              </a:ext>
            </a:extLst>
          </p:cNvPr>
          <p:cNvSpPr txBox="1"/>
          <p:nvPr/>
        </p:nvSpPr>
        <p:spPr>
          <a:xfrm>
            <a:off x="457199" y="1500341"/>
            <a:ext cx="5382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200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U.S. Representative Tracey Mann (R-KS) toured Stryten Energy's Salina, KS, plant</a:t>
            </a: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1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Social media post published 06/23/22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676461-439E-563C-0C36-DD122C8C6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51018"/>
            <a:ext cx="5232590" cy="9543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895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6B42D-5906-CE0A-6E52-8D652A2C51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4B27E3-CF33-C128-1329-F600539D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U.S. Congressman Steve Womack (AR-3) Visit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95238C-71E6-D745-F49A-DF532F0B1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86" y="845484"/>
            <a:ext cx="2593506" cy="39035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A2BF11-1C67-30A2-7285-E47C445609F6}"/>
              </a:ext>
            </a:extLst>
          </p:cNvPr>
          <p:cNvSpPr txBox="1"/>
          <p:nvPr/>
        </p:nvSpPr>
        <p:spPr>
          <a:xfrm>
            <a:off x="4314170" y="1403827"/>
            <a:ext cx="4270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200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U.S. Congressman Steve Womack (AR-3) toured Stryten Energy's Ft. Smith, Ark., industrial battery plant</a:t>
            </a: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1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Social media post published 10/28/22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733C68-3313-4D21-8037-9015EBFE6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581" y="2310337"/>
            <a:ext cx="2341418" cy="26587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990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2A2D5-62E4-CBB2-3CFD-A939BA1597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A2CB04-9BB5-C4BF-7CB3-A3255A63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Batteries International Article About Visits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43829-5D42-7A49-9A76-B7102EEFA474}"/>
              </a:ext>
            </a:extLst>
          </p:cNvPr>
          <p:cNvSpPr txBox="1"/>
          <p:nvPr/>
        </p:nvSpPr>
        <p:spPr>
          <a:xfrm>
            <a:off x="457200" y="104607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200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2"/>
              </a:rPr>
              <a:t>US Legislators Praise Battery Producer Stryten Energy</a:t>
            </a: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1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Published 07/14/22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CF38A9-158D-2A13-E74D-A75DE6660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928" y="1190416"/>
            <a:ext cx="3186546" cy="36417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D1EDCE-152D-5A8F-9155-AA63B0AED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26" y="1554499"/>
            <a:ext cx="2784765" cy="3088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925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1"/>
          <p:cNvSpPr txBox="1">
            <a:spLocks noGrp="1"/>
          </p:cNvSpPr>
          <p:nvPr>
            <p:ph type="title"/>
          </p:nvPr>
        </p:nvSpPr>
        <p:spPr>
          <a:xfrm>
            <a:off x="457200" y="112395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/>
              <a:t>Byline Articles and </a:t>
            </a:r>
            <a:br>
              <a:rPr lang="en-US" sz="4400"/>
            </a:br>
            <a:r>
              <a:rPr lang="en-US" sz="4400"/>
              <a:t>Industry Interviews </a:t>
            </a:r>
            <a:endParaRPr sz="4400"/>
          </a:p>
        </p:txBody>
      </p:sp>
      <p:sp>
        <p:nvSpPr>
          <p:cNvPr id="424" name="Google Shape;424;p11"/>
          <p:cNvSpPr txBox="1">
            <a:spLocks noGrp="1"/>
          </p:cNvSpPr>
          <p:nvPr>
            <p:ph type="sldNum" idx="12"/>
          </p:nvPr>
        </p:nvSpPr>
        <p:spPr>
          <a:xfrm>
            <a:off x="8636828" y="4832182"/>
            <a:ext cx="3986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84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B664D0-7EA9-4B42-9AD1-9E64E1D6C8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C1986-DB22-7E7F-4C96-B389B1399A5E}"/>
              </a:ext>
            </a:extLst>
          </p:cNvPr>
          <p:cNvSpPr txBox="1"/>
          <p:nvPr/>
        </p:nvSpPr>
        <p:spPr>
          <a:xfrm>
            <a:off x="457200" y="384111"/>
            <a:ext cx="4038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2"/>
              </a:rPr>
              <a:t>Stryten Energy CEO Tim Vargo Featured in Executive Interview Series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Interview published 05/10/22 by </a:t>
            </a:r>
            <a:r>
              <a:rPr lang="en-US" sz="12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IndustrialSage</a:t>
            </a: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8B2EE-C924-D0C4-3602-B6768EAC65EE}"/>
              </a:ext>
            </a:extLst>
          </p:cNvPr>
          <p:cNvSpPr txBox="1"/>
          <p:nvPr/>
        </p:nvSpPr>
        <p:spPr>
          <a:xfrm>
            <a:off x="4648202" y="384111"/>
            <a:ext cx="39886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Top Three Focus Areas to Advance the Lead Battery Industry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Article published 07/26/22 in Essential Energy Everyday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F3F31D-D018-A3D4-744E-44A8257DB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908" y="1124787"/>
            <a:ext cx="2668620" cy="3590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1EEB11-0367-3FF2-9274-9F1FCD2F1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272" y="1124787"/>
            <a:ext cx="3034485" cy="35907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083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59F74B-7F92-9BC3-D823-B904BF69C1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6DD025-405F-9893-A547-7A2C30B4CEC0}"/>
              </a:ext>
            </a:extLst>
          </p:cNvPr>
          <p:cNvSpPr txBox="1"/>
          <p:nvPr/>
        </p:nvSpPr>
        <p:spPr>
          <a:xfrm>
            <a:off x="459334" y="384114"/>
            <a:ext cx="40343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2"/>
              </a:rPr>
              <a:t>Comparing Battery Chemistries For Energy Storage Solutions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Article published 08/31/22 in </a:t>
            </a:r>
            <a:r>
              <a:rPr lang="en-US" sz="12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CleanTechnica</a:t>
            </a: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A7CD7-0207-57F3-F31E-6CF88CED7033}"/>
              </a:ext>
            </a:extLst>
          </p:cNvPr>
          <p:cNvSpPr txBox="1"/>
          <p:nvPr/>
        </p:nvSpPr>
        <p:spPr>
          <a:xfrm>
            <a:off x="4650333" y="384114"/>
            <a:ext cx="40343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u="sng" strike="noStrike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How the Inflation Reduction Act Will Impact Energy Management in the Supply Chain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Article published 11/15/22 in </a:t>
            </a:r>
            <a:r>
              <a:rPr lang="en-US" sz="12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SupplyChainBrain</a:t>
            </a: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5BE6B7-1349-402E-E1C5-AF1952F49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76" y="1124787"/>
            <a:ext cx="2780083" cy="35907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6707FF-7451-26F6-7696-CD3B0B93A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967" y="1124787"/>
            <a:ext cx="2778250" cy="35907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1960624"/>
      </p:ext>
    </p:extLst>
  </p:cSld>
  <p:clrMapOvr>
    <a:masterClrMapping/>
  </p:clrMapOvr>
</p:sld>
</file>

<file path=ppt/theme/theme1.xml><?xml version="1.0" encoding="utf-8"?>
<a:theme xmlns:a="http://schemas.openxmlformats.org/drawingml/2006/main" name="Stryten Powerpoint">
  <a:themeElements>
    <a:clrScheme name="Stryten Colors 1">
      <a:dk1>
        <a:srgbClr val="131413"/>
      </a:dk1>
      <a:lt1>
        <a:srgbClr val="FFFFFF"/>
      </a:lt1>
      <a:dk2>
        <a:srgbClr val="071D49"/>
      </a:dk2>
      <a:lt2>
        <a:srgbClr val="D0D3D3"/>
      </a:lt2>
      <a:accent1>
        <a:srgbClr val="002D72"/>
      </a:accent1>
      <a:accent2>
        <a:srgbClr val="00B2A9"/>
      </a:accent2>
      <a:accent3>
        <a:srgbClr val="E64B38"/>
      </a:accent3>
      <a:accent4>
        <a:srgbClr val="D0D3D3"/>
      </a:accent4>
      <a:accent5>
        <a:srgbClr val="7C878E"/>
      </a:accent5>
      <a:accent6>
        <a:srgbClr val="333F48"/>
      </a:accent6>
      <a:hlink>
        <a:srgbClr val="00B2A9"/>
      </a:hlink>
      <a:folHlink>
        <a:srgbClr val="E64B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9120CB9CD2FC4494BBAED034A5F8A3" ma:contentTypeVersion="8" ma:contentTypeDescription="Create a new document." ma:contentTypeScope="" ma:versionID="81bc2610383af11b4291c57df90e4441">
  <xsd:schema xmlns:xsd="http://www.w3.org/2001/XMLSchema" xmlns:xs="http://www.w3.org/2001/XMLSchema" xmlns:p="http://schemas.microsoft.com/office/2006/metadata/properties" xmlns:ns1="http://schemas.microsoft.com/sharepoint/v3" xmlns:ns2="dbe2bea7-74a0-44ad-8051-33bd6a821054" xmlns:ns3="d339549f-1a7a-452a-8ef4-d54cfc51a2e1" targetNamespace="http://schemas.microsoft.com/office/2006/metadata/properties" ma:root="true" ma:fieldsID="27b3f9094fe3e3d1c28391f10b5dff10" ns1:_="" ns2:_="" ns3:_="">
    <xsd:import namespace="http://schemas.microsoft.com/sharepoint/v3"/>
    <xsd:import namespace="dbe2bea7-74a0-44ad-8051-33bd6a821054"/>
    <xsd:import namespace="d339549f-1a7a-452a-8ef4-d54cfc51a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2bea7-74a0-44ad-8051-33bd6a8210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9549f-1a7a-452a-8ef4-d54cfc51a2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1150454-FE8E-425B-A0C1-A00C010101FA}">
  <ds:schemaRefs>
    <ds:schemaRef ds:uri="d339549f-1a7a-452a-8ef4-d54cfc51a2e1"/>
    <ds:schemaRef ds:uri="dbe2bea7-74a0-44ad-8051-33bd6a8210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4F51FFB-2277-4AFD-8D5E-1D90F936ED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28868F-5BDE-4CDB-B6B1-96B400B0F0E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On-screen Show (16:9)</PresentationFormat>
  <Paragraphs>88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Stryten Powerpoint</vt:lpstr>
      <vt:lpstr>BCI Amplify Award  Supplemental Material </vt:lpstr>
      <vt:lpstr>Congressional Visits </vt:lpstr>
      <vt:lpstr>U.S. Representative Sharice Davids (D-KS) Visit</vt:lpstr>
      <vt:lpstr>U.S. Representative Tracey Mann (R-KS) Visit </vt:lpstr>
      <vt:lpstr>U.S. Congressman Steve Womack (AR-3) Visit  </vt:lpstr>
      <vt:lpstr>Batteries International Article About Visits </vt:lpstr>
      <vt:lpstr>Byline Articles and  Industry Interviews </vt:lpstr>
      <vt:lpstr>PowerPoint Presentation</vt:lpstr>
      <vt:lpstr>PowerPoint Presentation</vt:lpstr>
      <vt:lpstr>PowerPoint Presentation</vt:lpstr>
      <vt:lpstr>PowerPoint Presentation</vt:lpstr>
      <vt:lpstr>Thought Leadership Blogs</vt:lpstr>
      <vt:lpstr>PowerPoint Presentation</vt:lpstr>
      <vt:lpstr>PowerPoint Presentation</vt:lpstr>
      <vt:lpstr>PowerPoint Presentation</vt:lpstr>
      <vt:lpstr>Press Releases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Stryten Manufacturing</dc:creator>
  <cp:lastModifiedBy>Delgado, Jessica</cp:lastModifiedBy>
  <cp:revision>2</cp:revision>
  <dcterms:created xsi:type="dcterms:W3CDTF">2020-09-03T14:47:59Z</dcterms:created>
  <dcterms:modified xsi:type="dcterms:W3CDTF">2023-07-14T23:45:27Z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0x010100729120CB9CD2FC4494BBAED034A5F8A3</vt:lpwstr>
  </property>
</Properties>
</file>